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6" r:id="rId3"/>
    <p:sldId id="433" r:id="rId4"/>
    <p:sldId id="529" r:id="rId5"/>
    <p:sldId id="530" r:id="rId6"/>
    <p:sldId id="531" r:id="rId7"/>
    <p:sldId id="532" r:id="rId8"/>
    <p:sldId id="543" r:id="rId9"/>
    <p:sldId id="544" r:id="rId10"/>
    <p:sldId id="545" r:id="rId11"/>
    <p:sldId id="546" r:id="rId12"/>
    <p:sldId id="547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84807"/>
    <a:srgbClr val="0000FF"/>
    <a:srgbClr val="376092"/>
    <a:srgbClr val="D0D8E8"/>
    <a:srgbClr val="F2C554"/>
    <a:srgbClr val="CC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598" autoAdjust="0"/>
  </p:normalViewPr>
  <p:slideViewPr>
    <p:cSldViewPr snapToGrid="0">
      <p:cViewPr>
        <p:scale>
          <a:sx n="100" d="100"/>
          <a:sy n="100" d="100"/>
        </p:scale>
        <p:origin x="-210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CB32E2-7057-4CF5-B368-56DFC842D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BA128A2-975A-47C9-BE22-5033433671A8}" type="datetimeFigureOut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274D522-5383-4D8E-A402-23FF718DE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99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4D522-5383-4D8E-A402-23FF718DE0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075F-290E-4228-A54D-589FDAB69A92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</a:t>
            </a:r>
          </a:p>
          <a:p>
            <a:pPr>
              <a:defRPr/>
            </a:pPr>
            <a:r>
              <a:rPr lang="en-US" dirty="0"/>
              <a:t>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BD3F-CE2E-4B8D-ABBA-0FDFE4390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E78F-2FD2-4E69-A09B-D83C6B92BEB1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42DB-0C8A-4A48-AB2F-31F34E263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C891-AE75-4FCF-BED1-E43834C18C2B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46AB-80A6-450C-A894-82641ACB6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0770-EC65-4168-BD3A-7A875F598C6C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</a:t>
            </a:r>
          </a:p>
          <a:p>
            <a:pPr>
              <a:defRPr/>
            </a:pPr>
            <a:r>
              <a:rPr lang="en-US" dirty="0"/>
              <a:t>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519A-E7B5-42BE-B0EB-819AFC1A3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BA0C-E8E0-40D5-B604-0761B4F5A970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53B1-D4B1-415A-821F-D46D76B82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1B53-60C0-4C69-8743-ECC900D20682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C2EA-6F5C-4A92-A36D-AB6181D4B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E890-3BDE-42C9-B977-210A00472F31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BEF1-AD03-411E-A34B-36F90605F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9D81-0268-48DE-9391-453924FA1F0D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2E8E-4718-425C-8E98-7D3E35652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3528-FD24-430F-B25E-7B93D3194194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21B9-A62A-4268-8261-635293C10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5C9-FC8E-47D7-912A-9062C62B0318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724-AA19-46D4-ACFC-CD84EFAD2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1FF7-3BDE-44B9-8FAC-558381025E3D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A M Wynter Department of Electrical Engineering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6FD0-39F9-46CB-B93F-DB22470B6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2357B-F972-46F7-972D-150A6DF10AFA}" type="datetime1">
              <a:rPr lang="en-US"/>
              <a:pPr>
                <a:defRPr/>
              </a:pPr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Copyright: A M Wynter</a:t>
            </a:r>
          </a:p>
          <a:p>
            <a:pPr>
              <a:defRPr/>
            </a:pPr>
            <a:r>
              <a:rPr lang="en-US" dirty="0"/>
              <a:t>Department of Electrical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6759-18D7-47C0-A87E-1B2B68003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3799" name="Picture 6" descr="Logo Blue on White med res GIF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86438"/>
            <a:ext cx="19431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8480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7933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chipdirec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.rs-online.com/web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Project III </a:t>
            </a:r>
            <a:br>
              <a:rPr lang="en-US" dirty="0" smtClean="0"/>
            </a:br>
            <a:r>
              <a:rPr lang="en-US" dirty="0" smtClean="0"/>
              <a:t>(EDP3011/2) for Industrial and Communications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050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EDP3 Evaluations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Project Categories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Development Tools/Equipment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Construction of the Project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Project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Selecting a Project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A93F6-BACD-4BAF-AD5F-1B8EB3BC28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b="1" dirty="0" smtClean="0"/>
              <a:t>STM32VL-Discovery</a:t>
            </a:r>
          </a:p>
          <a:p>
            <a:pPr marL="714375" lvl="1" indent="-257175">
              <a:defRPr/>
            </a:pPr>
            <a:r>
              <a:rPr lang="en-US" sz="2000" dirty="0" smtClean="0"/>
              <a:t>STM32 F1-series microcontroller (24Mhz ARM 32-bit Cortex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-M3 CPU)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2 user LEDs, 1 user pushbutton</a:t>
            </a:r>
          </a:p>
          <a:p>
            <a:pPr marL="714375" lvl="1" indent="-257175">
              <a:defRPr/>
            </a:pPr>
            <a:r>
              <a:rPr lang="en-US" sz="2000" dirty="0" smtClean="0"/>
              <a:t>Extension header for quick connection to prototyping board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3014663"/>
            <a:ext cx="24860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b="1" dirty="0" smtClean="0"/>
              <a:t>STM32F3-Discovery</a:t>
            </a:r>
          </a:p>
          <a:p>
            <a:pPr marL="714375" lvl="1" indent="-257175">
              <a:defRPr/>
            </a:pPr>
            <a:r>
              <a:rPr lang="en-US" sz="2000" dirty="0" smtClean="0"/>
              <a:t>STM32 F3-series microcontroller (72Mhz ARM 32-bit Cortex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-M4F CPU)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8 user LEDs, 1 user pushbutton</a:t>
            </a:r>
          </a:p>
          <a:p>
            <a:pPr marL="714375" lvl="1" indent="-257175">
              <a:defRPr/>
            </a:pPr>
            <a:r>
              <a:rPr lang="en-US" sz="2000" dirty="0" smtClean="0"/>
              <a:t>On-board Accelerometer, Compass and Gyroscope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Extension header for quick connection to prototyping board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290887"/>
            <a:ext cx="2514896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b="1" dirty="0" smtClean="0"/>
              <a:t>STM32F4-Discovery</a:t>
            </a:r>
          </a:p>
          <a:p>
            <a:pPr marL="714375" lvl="1" indent="-257175">
              <a:defRPr/>
            </a:pPr>
            <a:r>
              <a:rPr lang="en-US" sz="2000" dirty="0" smtClean="0"/>
              <a:t>STM32 F4-series microcontroller (168Mhz ARM 32-bit Cortex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-M4F CPU)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4 user LEDs, 1 user pushbutton</a:t>
            </a:r>
          </a:p>
          <a:p>
            <a:pPr marL="714375" lvl="1" indent="-257175">
              <a:defRPr/>
            </a:pPr>
            <a:r>
              <a:rPr lang="en-US" sz="2000" dirty="0" smtClean="0"/>
              <a:t>USB OTG, Accelerometer, Microphone, Audio Codec, 3.5mm Audio jack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Extension header for quick connection to prototyping board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324115"/>
            <a:ext cx="2276475" cy="34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RS232 IO Controller</a:t>
            </a:r>
          </a:p>
          <a:p>
            <a:pPr marL="714375" lvl="1" indent="-257175">
              <a:defRPr/>
            </a:pPr>
            <a:r>
              <a:rPr lang="en-US" sz="2000" dirty="0" smtClean="0"/>
              <a:t>An easy-to-use, economical solution to allow a PC to interface with electronic circuits/devices using a standard RS232 port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software written in Visual Basic 2010</a:t>
            </a:r>
          </a:p>
          <a:p>
            <a:pPr marL="714375" lvl="1" indent="-257175">
              <a:defRPr/>
            </a:pPr>
            <a:r>
              <a:rPr lang="en-US" sz="2000" dirty="0" smtClean="0"/>
              <a:t>Outputs and inputs are not protected</a:t>
            </a:r>
          </a:p>
          <a:p>
            <a:pPr marL="714375" lvl="1" indent="-257175">
              <a:defRPr/>
            </a:pPr>
            <a:r>
              <a:rPr lang="en-US" sz="2000" dirty="0" smtClean="0"/>
              <a:t>8 outputs, 8 inputs, 8 inputs/outputs/alternate function</a:t>
            </a:r>
          </a:p>
          <a:p>
            <a:pPr marL="714375" lvl="1" indent="-257175">
              <a:defRPr/>
            </a:pPr>
            <a:r>
              <a:rPr lang="en-US" sz="2000" dirty="0" smtClean="0"/>
              <a:t>2 PWM outputs</a:t>
            </a:r>
          </a:p>
          <a:p>
            <a:pPr marL="714375" lvl="1" indent="-257175">
              <a:defRPr/>
            </a:pPr>
            <a:r>
              <a:rPr lang="en-US" sz="2000" dirty="0" smtClean="0"/>
              <a:t>5 Analog inputs</a:t>
            </a:r>
          </a:p>
          <a:p>
            <a:pPr marL="714375" lvl="1" indent="-257175">
              <a:defRPr/>
            </a:pPr>
            <a:r>
              <a:rPr lang="en-US" sz="2000" dirty="0" smtClean="0"/>
              <a:t>4 Servo motor outputs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RS232IO Controll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486150"/>
            <a:ext cx="4076700" cy="32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Eagle </a:t>
            </a:r>
            <a:r>
              <a:rPr lang="en-US" sz="2400" dirty="0" err="1" smtClean="0"/>
              <a:t>MicroDAQ</a:t>
            </a:r>
            <a:r>
              <a:rPr lang="en-US" sz="2400" dirty="0" smtClean="0"/>
              <a:t>-Lite</a:t>
            </a:r>
          </a:p>
          <a:p>
            <a:pPr marL="714375" lvl="1" indent="-257175">
              <a:defRPr/>
            </a:pPr>
            <a:r>
              <a:rPr lang="en-US" sz="2000" dirty="0" smtClean="0"/>
              <a:t>Professional solution to allow a PC to interface with electronic circuits/devices using a USB port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software written in Visual Basic 2010, C#, Delphi etc.</a:t>
            </a:r>
          </a:p>
          <a:p>
            <a:pPr marL="714375" lvl="1" indent="-257175">
              <a:defRPr/>
            </a:pPr>
            <a:r>
              <a:rPr lang="en-US" sz="2000" dirty="0" smtClean="0"/>
              <a:t>Outputs and inputs are protected</a:t>
            </a:r>
          </a:p>
          <a:p>
            <a:pPr marL="714375" lvl="1" indent="-257175">
              <a:defRPr/>
            </a:pPr>
            <a:r>
              <a:rPr lang="en-US" sz="2000" dirty="0" smtClean="0"/>
              <a:t>8 outputs, 8 inputs, 8 inputs/outputs/alternate function</a:t>
            </a:r>
          </a:p>
          <a:p>
            <a:pPr marL="714375" lvl="1" indent="-257175">
              <a:defRPr/>
            </a:pPr>
            <a:r>
              <a:rPr lang="en-US" sz="2000" dirty="0" smtClean="0"/>
              <a:t>2 D/A outputs</a:t>
            </a:r>
          </a:p>
          <a:p>
            <a:pPr marL="714375" lvl="1" indent="-257175">
              <a:defRPr/>
            </a:pPr>
            <a:r>
              <a:rPr lang="en-US" sz="2000" dirty="0" smtClean="0"/>
              <a:t>8 A/D inputs</a:t>
            </a:r>
          </a:p>
          <a:p>
            <a:pPr marL="714375" lvl="1" indent="-257175">
              <a:defRPr/>
            </a:pPr>
            <a:r>
              <a:rPr lang="en-US" sz="2000" dirty="0" smtClean="0"/>
              <a:t>1 Counter/Timer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4" y="3486150"/>
            <a:ext cx="4676775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Schematic Design and Simulation software</a:t>
            </a:r>
          </a:p>
          <a:p>
            <a:pPr marL="714375" lvl="1" indent="-257175">
              <a:defRPr/>
            </a:pPr>
            <a:r>
              <a:rPr lang="en-US" sz="2000" dirty="0" smtClean="0"/>
              <a:t>NI </a:t>
            </a:r>
            <a:r>
              <a:rPr lang="en-US" sz="2000" dirty="0" err="1" smtClean="0"/>
              <a:t>MultiSim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361950" indent="-361950">
              <a:defRPr/>
            </a:pPr>
            <a:r>
              <a:rPr lang="en-US" sz="2400" dirty="0" smtClean="0"/>
              <a:t>PCB Design software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/>
              <a:t>NI </a:t>
            </a:r>
            <a:r>
              <a:rPr lang="en-US" sz="2000" dirty="0" err="1" smtClean="0"/>
              <a:t>Ultiboard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657945"/>
            <a:ext cx="2986051" cy="2152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5" y="4610101"/>
            <a:ext cx="3479527" cy="206486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67" y="4352926"/>
            <a:ext cx="2498868" cy="162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Project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Components</a:t>
            </a:r>
          </a:p>
          <a:p>
            <a:pPr marL="714375" lvl="1" indent="-257175">
              <a:defRPr/>
            </a:pPr>
            <a:r>
              <a:rPr lang="en-US" sz="2000" dirty="0" smtClean="0"/>
              <a:t>Start sourcing the components immediately after your Theoretical Design has been accepted</a:t>
            </a:r>
          </a:p>
          <a:p>
            <a:pPr marL="714375" lvl="1" indent="-257175">
              <a:defRPr/>
            </a:pPr>
            <a:r>
              <a:rPr lang="en-US" sz="2000" dirty="0" smtClean="0"/>
              <a:t>You can start doing research in pricing and availability of the more specialized components after the Draft Proposal has been accepted, but only order once the Theoretical Design is approved</a:t>
            </a:r>
          </a:p>
          <a:p>
            <a:pPr marL="714375" lvl="1" indent="-257175">
              <a:defRPr/>
            </a:pPr>
            <a:r>
              <a:rPr lang="en-US" sz="2000" dirty="0" smtClean="0"/>
              <a:t>Use components that are relatively easy to source; try and stay away from components not available in South Africa</a:t>
            </a:r>
          </a:p>
          <a:p>
            <a:pPr marL="714375" lvl="1" indent="-257175">
              <a:defRPr/>
            </a:pPr>
            <a:r>
              <a:rPr lang="en-US" sz="2000" dirty="0" smtClean="0"/>
              <a:t>Local suppliers are Rubicon, </a:t>
            </a:r>
            <a:r>
              <a:rPr lang="en-US" sz="2000" dirty="0" err="1" smtClean="0"/>
              <a:t>Cosmotronics</a:t>
            </a:r>
            <a:r>
              <a:rPr lang="en-US" sz="2000" dirty="0" smtClean="0"/>
              <a:t>, </a:t>
            </a:r>
            <a:r>
              <a:rPr lang="en-US" sz="2000" dirty="0" smtClean="0"/>
              <a:t>PnP Electronics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More specialized components will have to be sourced from other companies in Cape Town, Durban or Johannesburg (Logitech Electronics, </a:t>
            </a:r>
            <a:r>
              <a:rPr lang="en-US" sz="2000" dirty="0" err="1" smtClean="0"/>
              <a:t>Mantech</a:t>
            </a:r>
            <a:r>
              <a:rPr lang="en-US" sz="2000" dirty="0" smtClean="0"/>
              <a:t>, etc.)</a:t>
            </a:r>
          </a:p>
          <a:p>
            <a:pPr marL="714375" lvl="1" indent="-257175">
              <a:defRPr/>
            </a:pPr>
            <a:r>
              <a:rPr lang="en-US" sz="2000" dirty="0" smtClean="0"/>
              <a:t>Any Microchip devices can be received free of charge, depending on availability (see </a:t>
            </a:r>
            <a:r>
              <a:rPr lang="en-US" sz="2000" dirty="0" smtClean="0">
                <a:hlinkClick r:id="rId3"/>
              </a:rPr>
              <a:t>www.microchipdirect.com</a:t>
            </a:r>
            <a:r>
              <a:rPr lang="en-US" sz="2000" dirty="0" smtClean="0"/>
              <a:t> for exact part numbers)</a:t>
            </a:r>
          </a:p>
          <a:p>
            <a:pPr marL="457200" lvl="1" indent="0">
              <a:buNone/>
              <a:defRPr/>
            </a:pPr>
            <a:r>
              <a:rPr lang="en-US" sz="2000" dirty="0" smtClean="0"/>
              <a:t>		–  Also </a:t>
            </a:r>
            <a:r>
              <a:rPr lang="en-US" sz="2000" dirty="0"/>
              <a:t>use </a:t>
            </a:r>
            <a:r>
              <a:rPr lang="en-US" sz="2000" dirty="0">
                <a:hlinkClick r:id="rId4"/>
              </a:rPr>
              <a:t>http://za.rs-online.com/web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for online orders 		    (free delivery, but need Credit Card)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Project cont.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007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Circuits</a:t>
            </a:r>
          </a:p>
          <a:p>
            <a:pPr marL="714375" lvl="1" indent="-257175">
              <a:defRPr/>
            </a:pPr>
            <a:r>
              <a:rPr lang="en-US" sz="2000" dirty="0" smtClean="0"/>
              <a:t>Circuits can be build on “breadboard”,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but not very professional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Vero board should rather be used,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but not suited for running a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Microcontroller directly from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(crystal impedance problems) 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Custom made Printed Circuit Boards are the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best solution, but requires the use of PCB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Design software (</a:t>
            </a:r>
            <a:r>
              <a:rPr lang="en-US" sz="2000" dirty="0" err="1" smtClean="0"/>
              <a:t>Ultiboard</a:t>
            </a:r>
            <a:r>
              <a:rPr lang="en-US" sz="2000" dirty="0" smtClean="0"/>
              <a:t>).  Single layer </a:t>
            </a:r>
          </a:p>
          <a:p>
            <a:pPr marL="457200" lvl="1" indent="0">
              <a:buNone/>
              <a:tabLst>
                <a:tab pos="714375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PCBs can be manufactured locally </a:t>
            </a:r>
          </a:p>
          <a:p>
            <a:pPr marL="457200" lvl="1" indent="0">
              <a:buNone/>
              <a:tabLst>
                <a:tab pos="1524000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by Etching Foundry &amp; Engravers </a:t>
            </a:r>
          </a:p>
          <a:p>
            <a:pPr marL="457200" lvl="1" indent="0">
              <a:buNone/>
              <a:tabLst>
                <a:tab pos="1524000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(± 60c/cm²)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7" y="990600"/>
            <a:ext cx="1474893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99" y="2759075"/>
            <a:ext cx="1938526" cy="1450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92190"/>
            <a:ext cx="2066925" cy="93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42" y="4869469"/>
            <a:ext cx="1771650" cy="169133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0590" y="4764520"/>
            <a:ext cx="1782819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Project cont.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Models</a:t>
            </a:r>
          </a:p>
          <a:p>
            <a:pPr marL="714375" lvl="1" indent="-257175">
              <a:defRPr/>
            </a:pPr>
            <a:r>
              <a:rPr lang="en-US" sz="2000" dirty="0" smtClean="0"/>
              <a:t>Make use of hobby shops to find components to build the project prototype (e.g. balsa wood, rods, wheels, etc.)</a:t>
            </a:r>
          </a:p>
          <a:p>
            <a:pPr marL="714375" lvl="1" indent="-257175">
              <a:defRPr/>
            </a:pPr>
            <a:r>
              <a:rPr lang="en-US" sz="2000" dirty="0" smtClean="0"/>
              <a:t>Allow enough time for building the model</a:t>
            </a:r>
          </a:p>
          <a:p>
            <a:pPr marL="714375" lvl="1" indent="-257175">
              <a:defRPr/>
            </a:pPr>
            <a:r>
              <a:rPr lang="en-US" sz="2000" dirty="0" smtClean="0"/>
              <a:t>Place the project on a platform (wood or Perspex) and label the project (name, student number, project title) properly</a:t>
            </a:r>
          </a:p>
          <a:p>
            <a:pPr marL="714375" lvl="1" indent="-257175">
              <a:defRPr/>
            </a:pPr>
            <a:r>
              <a:rPr lang="en-US" sz="2000" dirty="0" smtClean="0"/>
              <a:t>Also make use of hobby shops to find servo motors, dc motors, stepper motors, and other sensors and actuators</a:t>
            </a:r>
          </a:p>
          <a:p>
            <a:pPr marL="361950" indent="-361950">
              <a:defRPr/>
            </a:pPr>
            <a:r>
              <a:rPr lang="en-US" sz="2400" dirty="0" smtClean="0"/>
              <a:t>Programming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Allow enough time (at least 2 – 3 weeks) for programming the control software</a:t>
            </a:r>
          </a:p>
          <a:p>
            <a:pPr marL="714375" lvl="1" indent="-257175">
              <a:defRPr/>
            </a:pPr>
            <a:r>
              <a:rPr lang="en-US" sz="2000" dirty="0" smtClean="0"/>
              <a:t>Use flowcharts and state machines to simply your design.  Trust me, this will save you tons of hours in the long run.</a:t>
            </a:r>
          </a:p>
          <a:p>
            <a:pPr marL="1790700" lvl="1" indent="-257175">
              <a:defRPr/>
            </a:pPr>
            <a:r>
              <a:rPr lang="en-US" sz="2000" dirty="0" smtClean="0"/>
              <a:t>Make sure you have the necessary access and licensing for the required programming software before you start the construction of the project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Evidence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Decide what are you going to present at the final evaluation</a:t>
            </a:r>
          </a:p>
          <a:p>
            <a:pPr marL="714375" lvl="1" indent="-257175">
              <a:defRPr/>
            </a:pPr>
            <a:r>
              <a:rPr lang="en-US" sz="2000" dirty="0" smtClean="0"/>
              <a:t>Fully functioning prototype (e.g. cocktail mixer; can demonstrate an actual cocktail being mixed)</a:t>
            </a:r>
          </a:p>
          <a:p>
            <a:pPr marL="714375" lvl="1" indent="-257175">
              <a:defRPr/>
            </a:pPr>
            <a:r>
              <a:rPr lang="en-US" sz="2000" dirty="0" smtClean="0"/>
              <a:t>Implement some of the actual hardware, but simulate others (e.g. Automatic lift; implement motor to raise/lower the lift, but use buttons and LEDs to simulate opening and closing of doors)</a:t>
            </a:r>
          </a:p>
          <a:p>
            <a:pPr marL="714375" lvl="1" indent="-257175">
              <a:defRPr/>
            </a:pPr>
            <a:r>
              <a:rPr lang="en-US" sz="2000" dirty="0" smtClean="0"/>
              <a:t>Simulating inputs and outputs will have an impact on the professionalism of the project, but is sometimes unavoidable.  Make sure you discuss your decisions with the lecturer.</a:t>
            </a:r>
          </a:p>
          <a:p>
            <a:pPr marL="361950" indent="-361950">
              <a:defRPr/>
            </a:pPr>
            <a:r>
              <a:rPr lang="en-US" sz="2400" dirty="0" smtClean="0"/>
              <a:t>Make sure your intended evidence is clearly documented in the draft proposal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The lecturer will give you feedback and provide guidance on this after the draft proposal is marked</a:t>
            </a:r>
          </a:p>
          <a:p>
            <a:pPr marL="1704975" lvl="1" indent="-257175">
              <a:defRPr/>
            </a:pPr>
            <a:r>
              <a:rPr lang="en-US" sz="2000" dirty="0" smtClean="0"/>
              <a:t>If you find that you cannot implement certain hardware at the final presentation, then discuss the possibility of simulating this hardware with the lecturer</a:t>
            </a:r>
            <a:endParaRPr lang="en-US" sz="2000" dirty="0"/>
          </a:p>
          <a:p>
            <a:pPr marL="714375" lvl="1" indent="-257175"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EDP3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algn="just">
              <a:defRPr/>
            </a:pPr>
            <a:r>
              <a:rPr lang="en-US" sz="2400" dirty="0" smtClean="0"/>
              <a:t>The following evaluations will used this semester:</a:t>
            </a:r>
          </a:p>
          <a:p>
            <a:pPr marL="895350" lvl="1" indent="-266700">
              <a:defRPr/>
            </a:pPr>
            <a:r>
              <a:rPr lang="en-US" sz="2000" b="1" dirty="0" smtClean="0"/>
              <a:t>Engineering Business Application Test </a:t>
            </a:r>
            <a:r>
              <a:rPr lang="en-US" sz="2000" dirty="0" smtClean="0">
                <a:solidFill>
                  <a:srgbClr val="FF0000"/>
                </a:solidFill>
              </a:rPr>
              <a:t>(40% sub min.)</a:t>
            </a:r>
          </a:p>
          <a:p>
            <a:pPr marL="895350" lvl="1" indent="-266700">
              <a:defRPr/>
            </a:pPr>
            <a:r>
              <a:rPr lang="en-US" sz="2000" b="1" dirty="0" smtClean="0"/>
              <a:t>Draft Proposal:  </a:t>
            </a:r>
            <a:r>
              <a:rPr lang="en-US" sz="2000" dirty="0" smtClean="0"/>
              <a:t>a 2 page document explaining the idea of your project which also includes other requirements </a:t>
            </a:r>
            <a:r>
              <a:rPr lang="en-US" sz="2000" dirty="0" smtClean="0">
                <a:solidFill>
                  <a:srgbClr val="FF0000"/>
                </a:solidFill>
              </a:rPr>
              <a:t>(No mark, but need the acceptance from the mentor to continue with the subject.)</a:t>
            </a:r>
            <a:endParaRPr lang="en-US" sz="2000" dirty="0" smtClean="0"/>
          </a:p>
          <a:p>
            <a:pPr marL="895350" lvl="1" indent="-266700">
              <a:defRPr/>
            </a:pPr>
            <a:r>
              <a:rPr lang="en-US" sz="2000" b="1" dirty="0" smtClean="0"/>
              <a:t>Theoretical Design:  </a:t>
            </a:r>
            <a:r>
              <a:rPr lang="en-US" sz="2000" dirty="0"/>
              <a:t>a </a:t>
            </a:r>
            <a:r>
              <a:rPr lang="en-US" sz="2000" dirty="0" smtClean="0"/>
              <a:t>document which contains a schematic design of your project, calculations, and results of a simulation of the circuit in </a:t>
            </a:r>
            <a:r>
              <a:rPr lang="en-US" sz="2000" dirty="0" err="1" smtClean="0"/>
              <a:t>MultiSim</a:t>
            </a:r>
            <a:r>
              <a:rPr lang="en-US" sz="2000" dirty="0" smtClean="0"/>
              <a:t> (if applicable) </a:t>
            </a:r>
            <a:r>
              <a:rPr lang="en-US" sz="2000" dirty="0" smtClean="0">
                <a:solidFill>
                  <a:srgbClr val="FF0000"/>
                </a:solidFill>
              </a:rPr>
              <a:t>(50</a:t>
            </a:r>
            <a:r>
              <a:rPr lang="en-US" sz="2000" dirty="0">
                <a:solidFill>
                  <a:srgbClr val="FF0000"/>
                </a:solidFill>
              </a:rPr>
              <a:t>% sub min</a:t>
            </a:r>
            <a:r>
              <a:rPr lang="en-US" sz="2000" dirty="0" smtClean="0">
                <a:solidFill>
                  <a:srgbClr val="FF0000"/>
                </a:solidFill>
              </a:rPr>
              <a:t>.)</a:t>
            </a:r>
            <a:endParaRPr lang="en-US" sz="2000" dirty="0"/>
          </a:p>
          <a:p>
            <a:pPr marL="895350" lvl="1" indent="-266700">
              <a:defRPr/>
            </a:pPr>
            <a:r>
              <a:rPr lang="en-US" sz="2000" b="1" dirty="0" smtClean="0"/>
              <a:t>Proposal:  </a:t>
            </a:r>
            <a:r>
              <a:rPr lang="en-US" sz="2000" dirty="0" smtClean="0"/>
              <a:t>a formal proposal of your project </a:t>
            </a:r>
            <a:r>
              <a:rPr lang="en-US" sz="2000" dirty="0">
                <a:solidFill>
                  <a:srgbClr val="FF0000"/>
                </a:solidFill>
              </a:rPr>
              <a:t>(50% sub min</a:t>
            </a:r>
            <a:r>
              <a:rPr lang="en-US" sz="2000" dirty="0" smtClean="0">
                <a:solidFill>
                  <a:srgbClr val="FF0000"/>
                </a:solidFill>
              </a:rPr>
              <a:t>.)</a:t>
            </a:r>
            <a:endParaRPr lang="en-US" sz="2000" dirty="0" smtClean="0"/>
          </a:p>
          <a:p>
            <a:pPr marL="895350" lvl="1" indent="-266700">
              <a:defRPr/>
            </a:pPr>
            <a:r>
              <a:rPr lang="en-US" sz="2000" b="1" dirty="0" smtClean="0"/>
              <a:t>Project Demonstration:  </a:t>
            </a:r>
            <a:r>
              <a:rPr lang="en-US" sz="2000" dirty="0"/>
              <a:t>a </a:t>
            </a:r>
            <a:r>
              <a:rPr lang="en-US" sz="2000" dirty="0" smtClean="0"/>
              <a:t>final presentation of the functionality of your project </a:t>
            </a:r>
            <a:r>
              <a:rPr lang="en-US" sz="2000" dirty="0">
                <a:solidFill>
                  <a:srgbClr val="FF0000"/>
                </a:solidFill>
              </a:rPr>
              <a:t>(50% sub min</a:t>
            </a:r>
            <a:r>
              <a:rPr lang="en-US" sz="2000" dirty="0" smtClean="0">
                <a:solidFill>
                  <a:srgbClr val="FF0000"/>
                </a:solidFill>
              </a:rPr>
              <a:t>.)</a:t>
            </a:r>
            <a:endParaRPr lang="en-US" sz="2000" dirty="0" smtClean="0"/>
          </a:p>
          <a:p>
            <a:pPr marL="895350" lvl="1" indent="-266700">
              <a:defRPr/>
            </a:pPr>
            <a:r>
              <a:rPr lang="en-US" sz="2000" b="1" dirty="0"/>
              <a:t>Project </a:t>
            </a:r>
            <a:r>
              <a:rPr lang="en-US" sz="2000" b="1" dirty="0" smtClean="0"/>
              <a:t>Documentation:  </a:t>
            </a:r>
            <a:r>
              <a:rPr lang="en-US" sz="2000" dirty="0" smtClean="0"/>
              <a:t>a final document to present your final findings, test results, construction detail, etc. of your project  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50% sub min.)</a:t>
            </a:r>
            <a:endParaRPr lang="en-US" sz="2000" dirty="0"/>
          </a:p>
          <a:p>
            <a:pPr marL="895350" lvl="1" indent="-266700">
              <a:defRPr/>
            </a:pPr>
            <a:endParaRPr lang="en-US" sz="2000" dirty="0"/>
          </a:p>
          <a:p>
            <a:pPr marL="895350" lvl="1" indent="-266700">
              <a:defRPr/>
            </a:pPr>
            <a:endParaRPr lang="en-US" sz="2000" dirty="0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A225E-04DC-47BD-B640-5A2FD9A7EC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Project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Start finding a project immediately</a:t>
            </a:r>
          </a:p>
          <a:p>
            <a:pPr marL="361950" indent="-361950">
              <a:defRPr/>
            </a:pPr>
            <a:r>
              <a:rPr lang="en-US" sz="2400" dirty="0" smtClean="0"/>
              <a:t>Read electronic magazines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The Library has a large collection (</a:t>
            </a:r>
            <a:r>
              <a:rPr lang="en-US" sz="2000" dirty="0" err="1" smtClean="0"/>
              <a:t>Elektor</a:t>
            </a:r>
            <a:r>
              <a:rPr lang="en-US" sz="2000" dirty="0" smtClean="0"/>
              <a:t>, Practical Electronics, etc.)</a:t>
            </a:r>
          </a:p>
          <a:p>
            <a:pPr marL="714375" lvl="1" indent="-257175">
              <a:defRPr/>
            </a:pPr>
            <a:r>
              <a:rPr lang="en-US" sz="2000" dirty="0" smtClean="0"/>
              <a:t>Find online magazines</a:t>
            </a:r>
          </a:p>
          <a:p>
            <a:pPr marL="361950" indent="-361950">
              <a:defRPr/>
            </a:pPr>
            <a:r>
              <a:rPr lang="en-US" sz="2400" dirty="0" smtClean="0"/>
              <a:t>Speak to friends and family</a:t>
            </a:r>
          </a:p>
          <a:p>
            <a:pPr marL="361950" indent="-361950">
              <a:defRPr/>
            </a:pPr>
            <a:r>
              <a:rPr lang="en-US" sz="2400" dirty="0" smtClean="0"/>
              <a:t>Visit online hobby shops (e.g. www.hobbytronics.co.za)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They often have a collection of sensors and transducers that can trigger an idea with you (e.g. compass sensors, </a:t>
            </a:r>
            <a:r>
              <a:rPr lang="en-US" sz="2000" dirty="0" err="1" smtClean="0"/>
              <a:t>gps</a:t>
            </a:r>
            <a:r>
              <a:rPr lang="en-US" sz="2000" dirty="0" smtClean="0"/>
              <a:t>, etc.)</a:t>
            </a:r>
          </a:p>
          <a:p>
            <a:pPr marL="714375" lvl="1" indent="-257175">
              <a:defRPr/>
            </a:pPr>
            <a:r>
              <a:rPr lang="en-US" sz="2000" dirty="0" smtClean="0"/>
              <a:t>Can find links on there to other people’s project webpages</a:t>
            </a:r>
            <a:endParaRPr lang="en-US" sz="2400" dirty="0" smtClean="0"/>
          </a:p>
          <a:p>
            <a:pPr marL="361950" indent="-361950">
              <a:defRPr/>
            </a:pPr>
            <a:r>
              <a:rPr lang="en-US" sz="2400" dirty="0" err="1" smtClean="0"/>
              <a:t>Youtube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Start watching videos of electronic projects, and as you start following the suggested videos, it can provide you with ideas of your own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Project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REMEMBER: You cannot use another person’s project</a:t>
            </a:r>
            <a:endParaRPr lang="en-US" sz="2400" dirty="0"/>
          </a:p>
          <a:p>
            <a:pPr marL="714375" lvl="1" indent="-257175">
              <a:defRPr/>
            </a:pPr>
            <a:r>
              <a:rPr lang="en-US" sz="2000" dirty="0" smtClean="0"/>
              <a:t>You have to make changes to the project OR</a:t>
            </a:r>
          </a:p>
          <a:p>
            <a:pPr marL="714375" lvl="1" indent="-257175">
              <a:defRPr/>
            </a:pPr>
            <a:r>
              <a:rPr lang="en-US" sz="2000" dirty="0" smtClean="0"/>
              <a:t>You have to prove that you saw the idea, but designed it from first principles without copying circuits or software from another project</a:t>
            </a:r>
          </a:p>
          <a:p>
            <a:pPr marL="714375" lvl="1" indent="-257175">
              <a:defRPr/>
            </a:pPr>
            <a:r>
              <a:rPr lang="en-US" sz="2000" dirty="0" smtClean="0"/>
              <a:t>Any copied work will be ignored and not marked and could lead to immediate failure of the subject</a:t>
            </a:r>
          </a:p>
          <a:p>
            <a:pPr marL="361950" indent="-361950">
              <a:defRPr/>
            </a:pPr>
            <a:r>
              <a:rPr lang="en-US" sz="2400" dirty="0" smtClean="0"/>
              <a:t>The original idea (online link or book reference) must form part of the draft proposal – if applicable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GOOD LUCK!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A93F6-BACD-4BAF-AD5F-1B8EB3BC28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6725" y="4000500"/>
            <a:ext cx="8220075" cy="1752600"/>
          </a:xfrm>
        </p:spPr>
        <p:txBody>
          <a:bodyPr/>
          <a:lstStyle/>
          <a:p>
            <a:r>
              <a:rPr lang="en-ZA" dirty="0" smtClean="0"/>
              <a:t>Remember to consult with the lecturer if you are unsure about certain aspects, this will ensure that you have a good chance at passing the subject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94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Categories</a:t>
            </a:r>
            <a:endParaRPr 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Pure electronic or communication, no microcontroller</a:t>
            </a:r>
          </a:p>
          <a:p>
            <a:pPr marL="457200" lvl="1" indent="0">
              <a:buNone/>
              <a:defRPr/>
            </a:pPr>
            <a:r>
              <a:rPr lang="en-US" sz="2000" b="1" dirty="0" smtClean="0"/>
              <a:t>Required level of work:</a:t>
            </a:r>
          </a:p>
          <a:p>
            <a:pPr marL="714375" lvl="1" indent="-257175">
              <a:defRPr/>
            </a:pPr>
            <a:r>
              <a:rPr lang="en-US" sz="2000" dirty="0" smtClean="0"/>
              <a:t>Design from first principles</a:t>
            </a:r>
          </a:p>
          <a:p>
            <a:pPr marL="714375" lvl="1" indent="-257175">
              <a:defRPr/>
            </a:pPr>
            <a:r>
              <a:rPr lang="en-US" sz="2000" dirty="0" smtClean="0"/>
              <a:t>Add to existing designs with proof of calculations and design theory</a:t>
            </a:r>
          </a:p>
          <a:p>
            <a:pPr marL="714375" lvl="1" indent="-257175">
              <a:defRPr/>
            </a:pPr>
            <a:r>
              <a:rPr lang="en-US" sz="2000" dirty="0" smtClean="0"/>
              <a:t>Change existing designs, also with proof</a:t>
            </a:r>
            <a:endParaRPr lang="en-US" sz="2000" dirty="0"/>
          </a:p>
          <a:p>
            <a:pPr marL="361950" indent="-361950">
              <a:defRPr/>
            </a:pPr>
            <a:r>
              <a:rPr lang="en-US" sz="2400" dirty="0" smtClean="0"/>
              <a:t>PC-based control with Data Acquisition (DAQ) and Control device</a:t>
            </a:r>
            <a:endParaRPr lang="en-US" sz="2400" dirty="0"/>
          </a:p>
          <a:p>
            <a:pPr marL="457200" lvl="1" indent="0">
              <a:buNone/>
              <a:defRPr/>
            </a:pPr>
            <a:r>
              <a:rPr lang="en-US" sz="2000" b="1" dirty="0"/>
              <a:t>Required level of work:</a:t>
            </a:r>
          </a:p>
          <a:p>
            <a:pPr marL="714375" lvl="1" indent="-257175">
              <a:defRPr/>
            </a:pPr>
            <a:r>
              <a:rPr lang="en-US" sz="2000" dirty="0" smtClean="0"/>
              <a:t>High-level Graphical User Interface (GUI) design</a:t>
            </a:r>
            <a:endParaRPr lang="en-US" sz="2000" dirty="0"/>
          </a:p>
          <a:p>
            <a:pPr marL="714375" lvl="1" indent="-257175">
              <a:defRPr/>
            </a:pPr>
            <a:r>
              <a:rPr lang="en-US" sz="2000" dirty="0" smtClean="0"/>
              <a:t>Control software</a:t>
            </a:r>
            <a:endParaRPr lang="en-US" sz="2000" dirty="0"/>
          </a:p>
          <a:p>
            <a:pPr marL="714375" lvl="1" indent="-257175">
              <a:defRPr/>
            </a:pPr>
            <a:r>
              <a:rPr lang="en-US" sz="2000" dirty="0" smtClean="0"/>
              <a:t>Interfacing circuitry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system must have inputs AND outputs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Categories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Microcontroller with interfacing circuitry</a:t>
            </a:r>
          </a:p>
          <a:p>
            <a:pPr marL="457200" lvl="1" indent="0">
              <a:buNone/>
              <a:defRPr/>
            </a:pPr>
            <a:r>
              <a:rPr lang="en-US" sz="2000" b="1" dirty="0" smtClean="0"/>
              <a:t>Required level of work: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software/firmware</a:t>
            </a:r>
          </a:p>
          <a:p>
            <a:pPr marL="714375" lvl="1" indent="-257175">
              <a:defRPr/>
            </a:pPr>
            <a:r>
              <a:rPr lang="en-US" sz="2000" dirty="0" smtClean="0"/>
              <a:t>Use existing interfacing circuitry designs, but prove that circuit will work for your project</a:t>
            </a:r>
          </a:p>
          <a:p>
            <a:pPr marL="714375" lvl="1" indent="-257175">
              <a:defRPr/>
            </a:pPr>
            <a:r>
              <a:rPr lang="en-US" sz="2000" dirty="0" smtClean="0"/>
              <a:t>AND/OR Design interfacing circuitry from first principles</a:t>
            </a:r>
          </a:p>
          <a:p>
            <a:pPr marL="714375" lvl="1" indent="-257175">
              <a:defRPr/>
            </a:pPr>
            <a:r>
              <a:rPr lang="en-US" sz="2000" dirty="0"/>
              <a:t>Control system must have inputs AND </a:t>
            </a:r>
            <a:r>
              <a:rPr lang="en-US" sz="2000" dirty="0" smtClean="0"/>
              <a:t>outputs</a:t>
            </a:r>
            <a:endParaRPr lang="en-US" sz="2000" dirty="0"/>
          </a:p>
          <a:p>
            <a:pPr marL="361950" indent="-361950">
              <a:defRPr/>
            </a:pPr>
            <a:r>
              <a:rPr lang="en-US" sz="2400" dirty="0"/>
              <a:t>Microcontroller with interfacing </a:t>
            </a:r>
            <a:r>
              <a:rPr lang="en-US" sz="2400" dirty="0" smtClean="0"/>
              <a:t>circuitry and communication with PC/other microcontroller</a:t>
            </a:r>
            <a:endParaRPr lang="en-US" sz="2400" dirty="0"/>
          </a:p>
          <a:p>
            <a:pPr marL="457200" lvl="1" indent="0">
              <a:buNone/>
              <a:defRPr/>
            </a:pPr>
            <a:r>
              <a:rPr lang="en-US" sz="2000" b="1" dirty="0" smtClean="0"/>
              <a:t>Required </a:t>
            </a:r>
            <a:r>
              <a:rPr lang="en-US" sz="2000" b="1" dirty="0"/>
              <a:t>level of work:</a:t>
            </a:r>
          </a:p>
          <a:p>
            <a:pPr marL="714375" lvl="1" indent="-257175">
              <a:defRPr/>
            </a:pPr>
            <a:r>
              <a:rPr lang="en-US" sz="2000" dirty="0" smtClean="0"/>
              <a:t>Same as above</a:t>
            </a:r>
            <a:endParaRPr lang="en-US" sz="2000" dirty="0"/>
          </a:p>
          <a:p>
            <a:pPr marL="714375" lvl="1" indent="-257175">
              <a:defRPr/>
            </a:pPr>
            <a:r>
              <a:rPr lang="en-US" sz="2000" dirty="0" smtClean="0"/>
              <a:t>Implement some kind of a communications protocol to communicate between the devices.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err="1" smtClean="0"/>
              <a:t>MultiPIC</a:t>
            </a:r>
            <a:r>
              <a:rPr lang="en-US" sz="2400" dirty="0" smtClean="0"/>
              <a:t> Development Board</a:t>
            </a:r>
          </a:p>
          <a:p>
            <a:pPr marL="714375" lvl="1" indent="-257175">
              <a:defRPr/>
            </a:pPr>
            <a:r>
              <a:rPr lang="en-US" sz="2000" dirty="0" smtClean="0"/>
              <a:t>Development platform for PIC microcontrollers (16F or 18F devices)</a:t>
            </a:r>
          </a:p>
          <a:p>
            <a:pPr marL="714375" lvl="1" indent="-257175">
              <a:defRPr/>
            </a:pPr>
            <a:r>
              <a:rPr lang="en-US" sz="2000" dirty="0" smtClean="0"/>
              <a:t>Code written in Microchip MPLAB using C18 compiler (available in B102)</a:t>
            </a:r>
          </a:p>
          <a:p>
            <a:pPr marL="714375" lvl="1" indent="-257175">
              <a:defRPr/>
            </a:pPr>
            <a:r>
              <a:rPr lang="en-US" sz="2000" dirty="0" smtClean="0"/>
              <a:t>Use ICD2 to program the PIC in-circuit</a:t>
            </a:r>
          </a:p>
          <a:p>
            <a:pPr marL="714375" lvl="1" indent="-257175">
              <a:defRPr/>
            </a:pPr>
            <a:r>
              <a:rPr lang="en-US" sz="2000" dirty="0" smtClean="0"/>
              <a:t>OR use a </a:t>
            </a:r>
            <a:r>
              <a:rPr lang="en-US" sz="2000" dirty="0" err="1" smtClean="0"/>
              <a:t>PICStart</a:t>
            </a:r>
            <a:r>
              <a:rPr lang="en-US" sz="2000" dirty="0" smtClean="0"/>
              <a:t> PLUS programmer to program the PIC out of circuit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6" y="3416300"/>
            <a:ext cx="4462464" cy="29749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95824" y="3505200"/>
            <a:ext cx="1590675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505200"/>
            <a:ext cx="2381250" cy="1785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79" y="4903787"/>
            <a:ext cx="1692428" cy="1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Microchip </a:t>
            </a:r>
            <a:r>
              <a:rPr lang="en-US" sz="2400" dirty="0" err="1" smtClean="0"/>
              <a:t>Microstick</a:t>
            </a:r>
            <a:endParaRPr lang="en-US" sz="2400" dirty="0" smtClean="0"/>
          </a:p>
          <a:p>
            <a:pPr marL="714375" lvl="1" indent="-257175">
              <a:defRPr/>
            </a:pPr>
            <a:r>
              <a:rPr lang="en-US" sz="2000" dirty="0" smtClean="0"/>
              <a:t>Easy to use, economical development environment for dsPIC33F and PIC24H devices</a:t>
            </a:r>
          </a:p>
          <a:p>
            <a:pPr marL="714375" lvl="1" indent="-257175">
              <a:defRPr/>
            </a:pPr>
            <a:r>
              <a:rPr lang="en-US" sz="2000" dirty="0" smtClean="0"/>
              <a:t>Can be used stand-alone or plugged straight into a “breadboard”</a:t>
            </a:r>
          </a:p>
          <a:p>
            <a:pPr marL="714375" lvl="1" indent="-257175">
              <a:defRPr/>
            </a:pPr>
            <a:r>
              <a:rPr lang="en-US" sz="2000" dirty="0" smtClean="0"/>
              <a:t>Has an integrated programmer/debugger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software is written in Microchip MPLAB using the C24 (or similar) compiler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3405214"/>
            <a:ext cx="3252762" cy="3252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0" y="3766942"/>
            <a:ext cx="4005685" cy="18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err="1" smtClean="0"/>
              <a:t>Arduino</a:t>
            </a:r>
            <a:endParaRPr lang="en-US" sz="2400" dirty="0" smtClean="0"/>
          </a:p>
          <a:p>
            <a:pPr marL="714375" lvl="1" indent="-257175">
              <a:defRPr/>
            </a:pPr>
            <a:r>
              <a:rPr lang="en-US" sz="2000" dirty="0" smtClean="0"/>
              <a:t>An open-source development board based on </a:t>
            </a:r>
            <a:r>
              <a:rPr lang="en-US" sz="2000" dirty="0" err="1" smtClean="0"/>
              <a:t>Atmega</a:t>
            </a:r>
            <a:r>
              <a:rPr lang="en-US" sz="2000" dirty="0" smtClean="0"/>
              <a:t> microcontrollers</a:t>
            </a:r>
          </a:p>
          <a:p>
            <a:pPr marL="714375" lvl="1" indent="-257175">
              <a:defRPr/>
            </a:pPr>
            <a:r>
              <a:rPr lang="en-US" sz="2000" dirty="0" smtClean="0"/>
              <a:t>Has an integrated programmer</a:t>
            </a:r>
          </a:p>
          <a:p>
            <a:pPr marL="714375" lvl="1" indent="-257175">
              <a:defRPr/>
            </a:pPr>
            <a:r>
              <a:rPr lang="en-US" sz="2000" dirty="0" smtClean="0"/>
              <a:t>Control software is written </a:t>
            </a:r>
            <a:r>
              <a:rPr lang="en-US" sz="2000" dirty="0" smtClean="0"/>
              <a:t>in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open-source development software (based on C and C++)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Various models and shields available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94" y="2940173"/>
            <a:ext cx="2996506" cy="2070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29" y="3380452"/>
            <a:ext cx="3564346" cy="1903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07" y="5378037"/>
            <a:ext cx="1822132" cy="129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5283813"/>
            <a:ext cx="2100262" cy="1484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93" y="5283813"/>
            <a:ext cx="1745180" cy="13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en-US" sz="2400" dirty="0" smtClean="0"/>
              <a:t>STM32 Discovery Boards</a:t>
            </a:r>
            <a:endParaRPr lang="en-US" sz="2400" dirty="0" smtClean="0"/>
          </a:p>
          <a:p>
            <a:pPr marL="714375" lvl="1" indent="-257175">
              <a:defRPr/>
            </a:pPr>
            <a:r>
              <a:rPr lang="en-US" sz="2000" dirty="0" smtClean="0"/>
              <a:t>An easy way to evaluate STMicroelectronics ARM based processors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Has an integrated </a:t>
            </a:r>
            <a:r>
              <a:rPr lang="en-US" sz="2000" dirty="0" smtClean="0"/>
              <a:t>ST-LINK programmer and debugger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Control software </a:t>
            </a:r>
            <a:r>
              <a:rPr lang="en-US" sz="2000" dirty="0" smtClean="0"/>
              <a:t>can be developed </a:t>
            </a:r>
            <a:r>
              <a:rPr lang="en-US" sz="2000" dirty="0" smtClean="0"/>
              <a:t>in </a:t>
            </a:r>
            <a:r>
              <a:rPr lang="en-US" sz="2000" dirty="0" smtClean="0"/>
              <a:t>various Development environments (</a:t>
            </a:r>
            <a:r>
              <a:rPr lang="en-US" sz="2000" dirty="0" err="1" smtClean="0"/>
              <a:t>Keil</a:t>
            </a:r>
            <a:r>
              <a:rPr lang="en-US" sz="2000" dirty="0" smtClean="0"/>
              <a:t> uVision4, </a:t>
            </a:r>
            <a:r>
              <a:rPr lang="en-US" sz="2000" dirty="0" err="1" smtClean="0"/>
              <a:t>CoIDE</a:t>
            </a:r>
            <a:r>
              <a:rPr lang="en-US" sz="2000" dirty="0" smtClean="0"/>
              <a:t>, True Studio, etc.) or open source command line tools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The processors are optimized for C programming and makes use of the standard CMSIS libraries which are available for free.</a:t>
            </a:r>
          </a:p>
          <a:p>
            <a:pPr marL="714375" lvl="1" indent="-257175">
              <a:defRPr/>
            </a:pPr>
            <a:r>
              <a:rPr lang="en-US" sz="2000" dirty="0" smtClean="0"/>
              <a:t>Different models available: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Tools/Equipment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b="1" dirty="0" smtClean="0"/>
              <a:t>STM32F0-Discovery</a:t>
            </a:r>
          </a:p>
          <a:p>
            <a:pPr marL="714375" lvl="1" indent="-257175">
              <a:defRPr/>
            </a:pPr>
            <a:r>
              <a:rPr lang="en-US" sz="2000" dirty="0" smtClean="0"/>
              <a:t>STM32 F0-series microcontroller (48Mhz ARM 32-bit Cortex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-M0 CPU)</a:t>
            </a:r>
            <a:endParaRPr lang="en-US" sz="2000" dirty="0" smtClean="0"/>
          </a:p>
          <a:p>
            <a:pPr marL="714375" lvl="1" indent="-257175">
              <a:defRPr/>
            </a:pPr>
            <a:r>
              <a:rPr lang="en-US" sz="2000" dirty="0" smtClean="0"/>
              <a:t>2 user LEDs, 1 user pushbutton</a:t>
            </a:r>
          </a:p>
          <a:p>
            <a:pPr marL="714375" lvl="1" indent="-257175">
              <a:defRPr/>
            </a:pPr>
            <a:r>
              <a:rPr lang="en-US" sz="2000" dirty="0" smtClean="0"/>
              <a:t>Extension header for quick connection to prototyping board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3BBC-BED1-465E-A2B0-69D96910EE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904742"/>
            <a:ext cx="3671886" cy="39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20770</TotalTime>
  <Words>1495</Words>
  <Application>Microsoft Office PowerPoint</Application>
  <PresentationFormat>On-screen Show (4:3)</PresentationFormat>
  <Paragraphs>219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Design Project III  (EDP3011/2) for Industrial and Communications students</vt:lpstr>
      <vt:lpstr>EDP3 Evaluations</vt:lpstr>
      <vt:lpstr>Project Categories</vt:lpstr>
      <vt:lpstr>Project Categories cont.</vt:lpstr>
      <vt:lpstr>Development Tools/Equipment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Development Tools/Equipment cont.</vt:lpstr>
      <vt:lpstr>Construction of the Project </vt:lpstr>
      <vt:lpstr>Construction of the Project cont. </vt:lpstr>
      <vt:lpstr>Construction of the Project cont. </vt:lpstr>
      <vt:lpstr>Project Evidence</vt:lpstr>
      <vt:lpstr>Selecting a Project</vt:lpstr>
      <vt:lpstr>Selecting a Project cont.</vt:lpstr>
      <vt:lpstr>GOOD LUCK!</vt:lpstr>
    </vt:vector>
  </TitlesOfParts>
  <Company>Nelson Mandela Metropolitan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amwynter</dc:creator>
  <cp:lastModifiedBy>Grant</cp:lastModifiedBy>
  <cp:revision>427</cp:revision>
  <dcterms:created xsi:type="dcterms:W3CDTF">2010-09-09T18:43:54Z</dcterms:created>
  <dcterms:modified xsi:type="dcterms:W3CDTF">2013-07-23T20:26:39Z</dcterms:modified>
</cp:coreProperties>
</file>