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6" r:id="rId3"/>
    <p:sldId id="433" r:id="rId4"/>
    <p:sldId id="544" r:id="rId5"/>
    <p:sldId id="547" r:id="rId6"/>
    <p:sldId id="548" r:id="rId7"/>
    <p:sldId id="550" r:id="rId8"/>
    <p:sldId id="549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984807"/>
    <a:srgbClr val="FF0000"/>
    <a:srgbClr val="0000FF"/>
    <a:srgbClr val="D0D8E8"/>
    <a:srgbClr val="F2C554"/>
    <a:srgbClr val="CC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210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CB32E2-7057-4CF5-B368-56DFC842D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27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A128A2-975A-47C9-BE22-5033433671A8}" type="datetimeFigureOut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274D522-5383-4D8E-A402-23FF718DE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99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74D522-5383-4D8E-A402-23FF718DE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075F-290E-4228-A54D-589FDAB69A92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9BD3F-CE2E-4B8D-ABBA-0FDFE4390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E78F-2FD2-4E69-A09B-D83C6B92BEB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A42DB-0C8A-4A48-AB2F-31F34E263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C891-AE75-4FCF-BED1-E43834C18C2B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46AB-80A6-450C-A894-82641ACB6D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0770-EC65-4168-BD3A-7A875F598C6C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519A-E7B5-42BE-B0EB-819AFC1A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BA0C-E8E0-40D5-B604-0761B4F5A970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53B1-D4B1-415A-821F-D46D76B82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1B53-60C0-4C69-8743-ECC900D20682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C2EA-6F5C-4A92-A36D-AB6181D4B3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7E890-3BDE-42C9-B977-210A00472F31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1BEF1-AD03-411E-A34B-36F90605F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9D81-0268-48DE-9391-453924FA1F0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E2E8E-4718-425C-8E98-7D3E35652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3528-FD24-430F-B25E-7B93D3194194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21B9-A62A-4268-8261-635293C10F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F5C9-FC8E-47D7-912A-9062C62B0318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3F724-AA19-46D4-ACFC-CD84EFAD2F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1FF7-3BDE-44B9-8FAC-558381025E3D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Copyright: A M Wynter Department of Electrical Engineering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C6FD0-39F9-46CB-B93F-DB22470B6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2357B-F972-46F7-972D-150A6DF10AFA}" type="datetime1">
              <a:rPr lang="en-US"/>
              <a:pPr>
                <a:defRPr/>
              </a:pPr>
              <a:t>3/8/2013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Copyright: A M Wynter</a:t>
            </a:r>
          </a:p>
          <a:p>
            <a:pPr>
              <a:defRPr/>
            </a:pPr>
            <a:r>
              <a:rPr lang="en-US" dirty="0"/>
              <a:t>Department of Electrical Engineering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5F6759-18D7-47C0-A87E-1B2B68003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3799" name="Picture 6" descr="Logo Blue on White med res GIF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86438"/>
            <a:ext cx="19431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98480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7933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E46C0A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Theoretical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105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Introduction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Theoretical Design Requirements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Marking Criteria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A93F6-BACD-4BAF-AD5F-1B8EB3BC28D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 algn="just">
              <a:defRPr/>
            </a:pPr>
            <a:r>
              <a:rPr lang="en-ZA" sz="2000" dirty="0"/>
              <a:t>In industry one is expected to prove that an idea will work by </a:t>
            </a:r>
            <a:r>
              <a:rPr lang="en-ZA" sz="2000" dirty="0">
                <a:solidFill>
                  <a:srgbClr val="376092"/>
                </a:solidFill>
              </a:rPr>
              <a:t>simulating</a:t>
            </a:r>
            <a:r>
              <a:rPr lang="en-ZA" sz="2000" dirty="0"/>
              <a:t> the idea using relevant software and/or by building a prototype</a:t>
            </a:r>
            <a:r>
              <a:rPr lang="en-ZA" sz="2000" dirty="0" smtClean="0"/>
              <a:t>.</a:t>
            </a:r>
          </a:p>
          <a:p>
            <a:pPr marL="361950" indent="-361950" algn="just">
              <a:defRPr/>
            </a:pPr>
            <a:r>
              <a:rPr lang="en-ZA" sz="2000" dirty="0"/>
              <a:t>The simulation is usually omitted </a:t>
            </a:r>
            <a:r>
              <a:rPr lang="en-ZA" sz="2000" dirty="0">
                <a:solidFill>
                  <a:srgbClr val="376092"/>
                </a:solidFill>
              </a:rPr>
              <a:t>only if </a:t>
            </a:r>
            <a:r>
              <a:rPr lang="en-ZA" sz="2000" dirty="0"/>
              <a:t>suitable simulation software is unavailable or if certain sections of the circuit simply cannot be simulated (e.g. the actual code for a microcontroller</a:t>
            </a:r>
            <a:r>
              <a:rPr lang="en-ZA" sz="2000" dirty="0" smtClean="0"/>
              <a:t>).</a:t>
            </a:r>
          </a:p>
          <a:p>
            <a:pPr marL="361950" indent="-361950" algn="just">
              <a:defRPr/>
            </a:pPr>
            <a:r>
              <a:rPr lang="en-ZA" sz="2000" dirty="0"/>
              <a:t>With this in mind </a:t>
            </a:r>
            <a:r>
              <a:rPr lang="en-ZA" sz="2000" dirty="0" smtClean="0"/>
              <a:t>it, </a:t>
            </a:r>
            <a:r>
              <a:rPr lang="en-ZA" sz="2000" dirty="0"/>
              <a:t>is COMPULSORY to design a </a:t>
            </a:r>
            <a:r>
              <a:rPr lang="en-ZA" sz="2000" dirty="0">
                <a:solidFill>
                  <a:srgbClr val="376092"/>
                </a:solidFill>
              </a:rPr>
              <a:t>circuit diagram </a:t>
            </a:r>
            <a:r>
              <a:rPr lang="en-ZA" sz="2000" dirty="0"/>
              <a:t>for the </a:t>
            </a:r>
            <a:r>
              <a:rPr lang="en-ZA" sz="2000" dirty="0" smtClean="0"/>
              <a:t>project prototype.  This </a:t>
            </a:r>
            <a:r>
              <a:rPr lang="en-ZA" sz="2000" dirty="0"/>
              <a:t>is </a:t>
            </a:r>
            <a:r>
              <a:rPr lang="en-ZA" sz="2000" dirty="0" smtClean="0"/>
              <a:t>the </a:t>
            </a:r>
            <a:r>
              <a:rPr lang="en-ZA" sz="2000" dirty="0"/>
              <a:t>circuit/s that you intend </a:t>
            </a:r>
            <a:r>
              <a:rPr lang="en-ZA" sz="2000" dirty="0" smtClean="0"/>
              <a:t>building / demonstrating </a:t>
            </a:r>
            <a:r>
              <a:rPr lang="en-ZA" sz="2000" dirty="0"/>
              <a:t>for your actual project for this subject</a:t>
            </a:r>
            <a:r>
              <a:rPr lang="en-ZA" sz="2000" dirty="0" smtClean="0"/>
              <a:t>.</a:t>
            </a:r>
          </a:p>
          <a:p>
            <a:pPr marL="361950" indent="-361950" algn="just">
              <a:defRPr/>
            </a:pPr>
            <a:r>
              <a:rPr lang="en-ZA" sz="2000" dirty="0" smtClean="0"/>
              <a:t>Prepare the Theoretical Design document containing all circuit diagrams, calculations, component selections and simulation results.</a:t>
            </a:r>
          </a:p>
          <a:p>
            <a:pPr marL="361950" indent="-361950" algn="just">
              <a:defRPr/>
            </a:pPr>
            <a:r>
              <a:rPr lang="en-ZA" sz="2000" dirty="0" smtClean="0"/>
              <a:t>You </a:t>
            </a:r>
            <a:r>
              <a:rPr lang="en-ZA" sz="2000" dirty="0"/>
              <a:t>may not purchase components/parts for the prototype until </a:t>
            </a:r>
            <a:r>
              <a:rPr lang="en-ZA" sz="2000" dirty="0" smtClean="0"/>
              <a:t>your Theoretical Design has been </a:t>
            </a:r>
            <a:r>
              <a:rPr lang="en-ZA" sz="2000" dirty="0" smtClean="0">
                <a:solidFill>
                  <a:srgbClr val="376092"/>
                </a:solidFill>
              </a:rPr>
              <a:t>accepted</a:t>
            </a:r>
            <a:r>
              <a:rPr lang="en-ZA" sz="2000" dirty="0" smtClean="0"/>
              <a:t> and </a:t>
            </a:r>
            <a:r>
              <a:rPr lang="en-ZA" sz="2000" dirty="0" smtClean="0">
                <a:solidFill>
                  <a:srgbClr val="376092"/>
                </a:solidFill>
              </a:rPr>
              <a:t>passed</a:t>
            </a:r>
            <a:r>
              <a:rPr lang="en-ZA" sz="2000" dirty="0" smtClean="0"/>
              <a:t> by the NMMU mentor.</a:t>
            </a:r>
          </a:p>
          <a:p>
            <a:pPr marL="361950" indent="-361950" algn="just">
              <a:defRPr/>
            </a:pPr>
            <a:r>
              <a:rPr lang="en-ZA" sz="2000" dirty="0">
                <a:solidFill>
                  <a:srgbClr val="FF0000"/>
                </a:solidFill>
              </a:rPr>
              <a:t>A sub minimum of 50% is needed for this assessment.</a:t>
            </a:r>
          </a:p>
          <a:p>
            <a:pPr marL="0" indent="0" algn="just">
              <a:buNone/>
              <a:defRPr/>
            </a:pPr>
            <a:endParaRPr lang="en-US" sz="2000" dirty="0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A225E-04DC-47BD-B640-5A2FD9A7EC9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Design Requirements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defRPr/>
            </a:pPr>
            <a:r>
              <a:rPr lang="en-ZA" sz="2000" dirty="0"/>
              <a:t>Create </a:t>
            </a:r>
            <a:r>
              <a:rPr lang="en-ZA" sz="2000" dirty="0" smtClean="0"/>
              <a:t>a MS </a:t>
            </a:r>
            <a:r>
              <a:rPr lang="en-ZA" sz="2000" dirty="0"/>
              <a:t>Word </a:t>
            </a:r>
            <a:r>
              <a:rPr lang="en-ZA" sz="2000" dirty="0" smtClean="0"/>
              <a:t>document that contains the following:</a:t>
            </a:r>
          </a:p>
          <a:p>
            <a:pPr marL="457200" lvl="1" indent="0">
              <a:buNone/>
              <a:defRPr/>
            </a:pPr>
            <a:r>
              <a:rPr lang="en-US" sz="2000" b="1" dirty="0" smtClean="0"/>
              <a:t>1.  Cover Page</a:t>
            </a:r>
          </a:p>
          <a:p>
            <a:pPr marL="714375" lvl="1" indent="-257175">
              <a:defRPr/>
            </a:pPr>
            <a:r>
              <a:rPr lang="en-US" sz="2000" dirty="0" smtClean="0"/>
              <a:t>Title of the project, student name and number, and mentor’s name.</a:t>
            </a:r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r>
              <a:rPr lang="en-US" sz="2000" b="1" dirty="0" smtClean="0"/>
              <a:t>2.  Schematic Diagram</a:t>
            </a:r>
          </a:p>
          <a:p>
            <a:pPr marL="714375" lvl="1" indent="-257175">
              <a:defRPr/>
            </a:pPr>
            <a:r>
              <a:rPr lang="en-US" sz="2000" dirty="0" smtClean="0"/>
              <a:t>Complete a full schematic diagram of the proposed project</a:t>
            </a:r>
          </a:p>
          <a:p>
            <a:pPr marL="714375" lvl="1" indent="-257175">
              <a:defRPr/>
            </a:pPr>
            <a:r>
              <a:rPr lang="en-US" sz="2000" dirty="0" smtClean="0"/>
              <a:t>Use a CAD package (MultiSim, Protel), MS Word, MS Visio or by hand (and then scanned into the document)</a:t>
            </a:r>
          </a:p>
          <a:p>
            <a:pPr marL="714375" lvl="1" indent="-257175">
              <a:defRPr/>
            </a:pPr>
            <a:r>
              <a:rPr lang="en-US" sz="2000" dirty="0" smtClean="0"/>
              <a:t>You don’t have to provide a schematic diagram of the power supply if an external supply is going to be used.</a:t>
            </a:r>
          </a:p>
          <a:p>
            <a:pPr marL="714375" lvl="1" indent="-257175">
              <a:defRPr/>
            </a:pPr>
            <a:r>
              <a:rPr lang="en-US" sz="2000" dirty="0" smtClean="0"/>
              <a:t>In the case where a development/controller board (MultiPIC, Arduino, RS232 IO Controller, etc.) is going to be used, only the board’s I/O and Supply pins have to be indicated by a block in the schematic.  A complete circuit of the board is not required.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Design </a:t>
            </a:r>
            <a:r>
              <a:rPr lang="en-US" dirty="0" smtClean="0"/>
              <a:t>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sz="2000" b="1" dirty="0" smtClean="0"/>
              <a:t>3.  Circuit Description and Calculations</a:t>
            </a:r>
          </a:p>
          <a:p>
            <a:pPr marL="714375" lvl="1" indent="-257175">
              <a:defRPr/>
            </a:pPr>
            <a:r>
              <a:rPr lang="en-US" sz="2000" dirty="0" smtClean="0"/>
              <a:t>If possible, break the full schematic diagram into smaller sections and explain each section’s circuit.  Otherwise give a description of the full circuit’s operation.</a:t>
            </a:r>
          </a:p>
          <a:p>
            <a:pPr marL="714375" lvl="1" indent="-257175">
              <a:defRPr/>
            </a:pPr>
            <a:r>
              <a:rPr lang="en-US" sz="2000" dirty="0" smtClean="0"/>
              <a:t>Show all calculations that were used to design each section of the full schematic diagram (resistor values, wattages, currents, voltages etc.)</a:t>
            </a:r>
          </a:p>
          <a:p>
            <a:pPr marL="714375" lvl="1" indent="-257175">
              <a:defRPr/>
            </a:pPr>
            <a:r>
              <a:rPr lang="en-US" sz="2000" dirty="0" smtClean="0"/>
              <a:t>Show tables and figures from datasheets when more specialized components are used, or when you want to prove a certain formula or operation of a component.</a:t>
            </a:r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r>
              <a:rPr lang="en-US" sz="2000" b="1" dirty="0" smtClean="0"/>
              <a:t>4.  Application Specific Components </a:t>
            </a:r>
            <a:r>
              <a:rPr lang="en-US" sz="2000" b="1" dirty="0" smtClean="0">
                <a:solidFill>
                  <a:srgbClr val="FF0000"/>
                </a:solidFill>
              </a:rPr>
              <a:t>(if applicable)</a:t>
            </a:r>
          </a:p>
          <a:p>
            <a:pPr marL="714375" lvl="1" indent="-257175">
              <a:defRPr/>
            </a:pPr>
            <a:r>
              <a:rPr lang="en-US" sz="2000" dirty="0" smtClean="0"/>
              <a:t>Provide a description and reasons for selecting the application specific components for this application.  These will normally be the more specialized components.</a:t>
            </a:r>
          </a:p>
          <a:p>
            <a:pPr marL="1885950" lvl="1" indent="-266700" defTabSz="1057275">
              <a:defRPr/>
            </a:pPr>
            <a:r>
              <a:rPr lang="en-US" sz="2000" dirty="0" smtClean="0"/>
              <a:t>Also mention alternatives available and a reason(s) for your choice.</a:t>
            </a:r>
          </a:p>
          <a:p>
            <a:pPr marL="714375" lvl="1" indent="-257175">
              <a:defRPr/>
            </a:pPr>
            <a:endParaRPr lang="en-US" sz="2000" dirty="0" smtClean="0"/>
          </a:p>
          <a:p>
            <a:pPr marL="714375" lvl="1" indent="-257175">
              <a:defRPr/>
            </a:pPr>
            <a:endParaRPr 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Design </a:t>
            </a:r>
            <a:r>
              <a:rPr lang="en-US" dirty="0" smtClean="0"/>
              <a:t>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sz="2000" b="1" dirty="0" smtClean="0"/>
              <a:t>5.  Simulation Results </a:t>
            </a:r>
            <a:r>
              <a:rPr lang="en-US" sz="2000" b="1" dirty="0" smtClean="0">
                <a:solidFill>
                  <a:srgbClr val="FF0000"/>
                </a:solidFill>
              </a:rPr>
              <a:t>(if applicable)</a:t>
            </a:r>
          </a:p>
          <a:p>
            <a:pPr marL="714375" lvl="1" indent="-257175">
              <a:defRPr/>
            </a:pPr>
            <a:r>
              <a:rPr lang="en-US" sz="2000" dirty="0" smtClean="0"/>
              <a:t>Where possible, test your schematic design in a simulation package (MultiSim) and verify that the circuit will work.</a:t>
            </a:r>
          </a:p>
          <a:p>
            <a:pPr marL="714375" lvl="1" indent="-257175">
              <a:defRPr/>
            </a:pPr>
            <a:r>
              <a:rPr lang="en-US" sz="2000" dirty="0" smtClean="0"/>
              <a:t>Provide evidence of this with screen captures etc.</a:t>
            </a:r>
          </a:p>
          <a:p>
            <a:pPr marL="714375" lvl="1" indent="-257175">
              <a:defRPr/>
            </a:pPr>
            <a:r>
              <a:rPr lang="en-US" sz="2000" dirty="0" smtClean="0"/>
              <a:t>Do simulations on smaller sections of the circuit if the complete circuit cannot be simulated at once.</a:t>
            </a:r>
          </a:p>
          <a:p>
            <a:pPr marL="714375" lvl="1" indent="-257175">
              <a:defRPr/>
            </a:pPr>
            <a:r>
              <a:rPr lang="en-US" sz="2000" dirty="0" smtClean="0"/>
              <a:t>Simulation of actual code for microcontrollers will be difficult.  Show simulations of the interfacing circuits then in these cases.</a:t>
            </a:r>
          </a:p>
          <a:p>
            <a:pPr marL="457200" lvl="1" indent="0">
              <a:buNone/>
              <a:defRPr/>
            </a:pPr>
            <a:endParaRPr lang="en-US" sz="2000" dirty="0" smtClean="0"/>
          </a:p>
          <a:p>
            <a:pPr marL="457200" lvl="1" indent="0">
              <a:buNone/>
              <a:defRPr/>
            </a:pPr>
            <a:endParaRPr 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Design </a:t>
            </a:r>
            <a:r>
              <a:rPr lang="en-US" dirty="0" smtClean="0"/>
              <a:t>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sz="2000" b="1" dirty="0" smtClean="0"/>
              <a:t>6.  Software Planning </a:t>
            </a:r>
            <a:r>
              <a:rPr lang="en-US" sz="2000" b="1" dirty="0" smtClean="0">
                <a:solidFill>
                  <a:srgbClr val="FF0000"/>
                </a:solidFill>
              </a:rPr>
              <a:t>(compulsory for Microcontroller and PC based projects)</a:t>
            </a:r>
            <a:endParaRPr lang="en-US" sz="2000" b="1" dirty="0">
              <a:solidFill>
                <a:srgbClr val="FF0000"/>
              </a:solidFill>
            </a:endParaRPr>
          </a:p>
          <a:p>
            <a:pPr marL="714375" lvl="1" indent="-257175">
              <a:defRPr/>
            </a:pPr>
            <a:r>
              <a:rPr lang="en-US" sz="2000" dirty="0"/>
              <a:t>Complete all preliminary flowcharts for the control </a:t>
            </a:r>
            <a:r>
              <a:rPr lang="en-US" sz="2000" dirty="0" smtClean="0"/>
              <a:t>software (use MS Visio, MS Word, or by hand).</a:t>
            </a:r>
          </a:p>
          <a:p>
            <a:pPr marL="714375" lvl="1" indent="-257175">
              <a:defRPr/>
            </a:pPr>
            <a:r>
              <a:rPr lang="en-US" sz="2000" dirty="0"/>
              <a:t>I</a:t>
            </a:r>
            <a:r>
              <a:rPr lang="en-US" sz="2000" dirty="0" smtClean="0"/>
              <a:t>ndicate </a:t>
            </a:r>
            <a:r>
              <a:rPr lang="en-US" sz="2000" dirty="0"/>
              <a:t>a draft representation of all the graphical user </a:t>
            </a:r>
            <a:r>
              <a:rPr lang="en-US" sz="2000" dirty="0" smtClean="0"/>
              <a:t>interfaces (GUI) for PC based projects.</a:t>
            </a:r>
          </a:p>
          <a:p>
            <a:pPr marL="714375" lvl="1" indent="-257175">
              <a:defRPr/>
            </a:pPr>
            <a:r>
              <a:rPr lang="en-US" sz="2000" dirty="0" smtClean="0"/>
              <a:t>Indicate a overall view of LCD messages and menu systems for Microcontroller based projects. </a:t>
            </a:r>
          </a:p>
          <a:p>
            <a:pPr marL="714375" lvl="1" indent="-257175">
              <a:defRPr/>
            </a:pPr>
            <a:r>
              <a:rPr lang="en-US" sz="2000" dirty="0" smtClean="0"/>
              <a:t>A draft communication protocol description must also be provided in the case of Microcontroller/PC communication projects.</a:t>
            </a:r>
            <a:endParaRPr lang="en-US" sz="2000" dirty="0"/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The document does not have to be ring-binded and can simply be stapled.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Attach a copy of the </a:t>
            </a:r>
            <a:r>
              <a:rPr lang="en-ZA" sz="2000" dirty="0" smtClean="0">
                <a:solidFill>
                  <a:srgbClr val="376092"/>
                </a:solidFill>
              </a:rPr>
              <a:t>Marking Sheet </a:t>
            </a:r>
            <a:r>
              <a:rPr lang="en-ZA" sz="2000" dirty="0" smtClean="0">
                <a:solidFill>
                  <a:srgbClr val="984807"/>
                </a:solidFill>
              </a:rPr>
              <a:t>to the cover page and fill in your student name and number on the sheet.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Email a copy of this document to your NMMU mentor.</a:t>
            </a:r>
            <a:endParaRPr lang="en-ZA" sz="2000" dirty="0">
              <a:solidFill>
                <a:srgbClr val="984807"/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Design </a:t>
            </a:r>
            <a:r>
              <a:rPr lang="en-US" dirty="0" smtClean="0"/>
              <a:t>Requirements cont.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These are the minimum requirements for the document, you can add more information if you want.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The document does not have to be ring-binded and can simply be stapled.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Attach a copy of the </a:t>
            </a:r>
            <a:r>
              <a:rPr lang="en-ZA" sz="2000" dirty="0" smtClean="0">
                <a:solidFill>
                  <a:srgbClr val="376092"/>
                </a:solidFill>
              </a:rPr>
              <a:t>Marking </a:t>
            </a:r>
            <a:r>
              <a:rPr lang="en-ZA" sz="2000" dirty="0" smtClean="0">
                <a:solidFill>
                  <a:srgbClr val="376092"/>
                </a:solidFill>
              </a:rPr>
              <a:t>Matrix </a:t>
            </a:r>
            <a:r>
              <a:rPr lang="en-ZA" sz="2000" dirty="0" smtClean="0">
                <a:solidFill>
                  <a:srgbClr val="984807"/>
                </a:solidFill>
              </a:rPr>
              <a:t>to </a:t>
            </a:r>
            <a:r>
              <a:rPr lang="en-ZA" sz="2000" dirty="0" smtClean="0">
                <a:solidFill>
                  <a:srgbClr val="984807"/>
                </a:solidFill>
              </a:rPr>
              <a:t>the cover page and fill in your student name and </a:t>
            </a:r>
            <a:r>
              <a:rPr lang="en-ZA" sz="2000" dirty="0" smtClean="0">
                <a:solidFill>
                  <a:srgbClr val="984807"/>
                </a:solidFill>
              </a:rPr>
              <a:t>number </a:t>
            </a:r>
            <a:r>
              <a:rPr lang="en-ZA" sz="2000" dirty="0" smtClean="0">
                <a:solidFill>
                  <a:srgbClr val="984807"/>
                </a:solidFill>
              </a:rPr>
              <a:t>on the sheet.</a:t>
            </a:r>
          </a:p>
          <a:p>
            <a:pPr marL="361950" lvl="1" indent="-361950">
              <a:buFont typeface="Arial" pitchFamily="34" charset="0"/>
              <a:buChar char="•"/>
              <a:defRPr/>
            </a:pPr>
            <a:r>
              <a:rPr lang="en-ZA" sz="2000" dirty="0" smtClean="0">
                <a:solidFill>
                  <a:srgbClr val="984807"/>
                </a:solidFill>
              </a:rPr>
              <a:t>Email a copy of this document to your NMMU mentor.</a:t>
            </a:r>
            <a:endParaRPr lang="en-ZA" sz="2000" dirty="0">
              <a:solidFill>
                <a:srgbClr val="984807"/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A3BBC-BED1-465E-A2B0-69D96910EE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Criteria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62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A225E-04DC-47BD-B640-5A2FD9A7EC9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26433"/>
              </p:ext>
            </p:extLst>
          </p:nvPr>
        </p:nvGraphicFramePr>
        <p:xfrm>
          <a:off x="561973" y="1050925"/>
          <a:ext cx="8115299" cy="452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77"/>
                <a:gridCol w="916926"/>
                <a:gridCol w="1017037"/>
                <a:gridCol w="1017037"/>
                <a:gridCol w="1017037"/>
                <a:gridCol w="1017037"/>
                <a:gridCol w="1014703"/>
                <a:gridCol w="755779"/>
                <a:gridCol w="797766"/>
              </a:tblGrid>
              <a:tr h="19417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effectLst/>
                        </a:rPr>
                        <a:t>Theoretical Design Marking Matrix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41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effectLst/>
                        </a:rPr>
                        <a:t>Surname: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effectLst/>
                        </a:rPr>
                        <a:t> 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effectLst/>
                        </a:rPr>
                        <a:t>Student No: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ZA" sz="1200" u="none" strike="noStrike" dirty="0">
                          <a:effectLst/>
                        </a:rPr>
                        <a:t> 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683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Section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Weight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0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1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2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3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4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Mark out of 4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Weighted Result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</a:tr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1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1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Original Design and or, Technical Modification Considerations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</a:tr>
              <a:tr h="65810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None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Very basic, too simplistic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Less than 50% of the technical aspects regarding design or modification considered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Most of the technical aspects regarding modification or design considered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All technical aspects of considered and accounted for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2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1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Design Calculations, Programming and or, Design Considerations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</a:tr>
              <a:tr h="26715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None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Between 0 and 2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50% present and correct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Between 2 and 4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Complete, correct and realistic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1928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ZA" sz="1000" u="sng" strike="noStrike" dirty="0">
                          <a:effectLst/>
                        </a:rPr>
                        <a:t>Each student must present either Alternative 1, or Alternative 2</a:t>
                      </a:r>
                      <a:endParaRPr lang="en-ZA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3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2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Alternative 1, Design Simulation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</a:tr>
              <a:tr h="104906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None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Partly functional simulation, missing fundamental details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Partly functional simulation, showing various plots, missing significant details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Completely functional simulation, showing various plots as deemed appropriate, missing minor details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Completely functional simulation, showing input and output signals including  various plots as deemed appropriate, good logical layout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4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2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Alternative 2, Explanation of Functional Components as an alternative to Design Simulation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</a:tr>
              <a:tr h="91874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None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Student knows very little about the technical aspects of the project. Few reasonable and logical assumptions have been made.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Explanation of each component of the project is not comprehensive. Some reasonable and logical assumptions have been made.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Explanation of each component of the project is comprehensive. Small omissions regarding assumptions.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Explanation of each component of the project is comprehensive. Reasonable and logical assumptions have been made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30319">
                <a:tc>
                  <a:txBody>
                    <a:bodyPr/>
                    <a:lstStyle/>
                    <a:p>
                      <a:pPr algn="l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Percentage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b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Total (out of a max of 16)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rowSpan="2"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</a:tr>
              <a:tr h="136834">
                <a:tc>
                  <a:txBody>
                    <a:bodyPr/>
                    <a:lstStyle/>
                    <a:p>
                      <a:pPr algn="l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800" u="none" strike="noStrike" dirty="0">
                          <a:effectLst/>
                        </a:rPr>
                        <a:t> 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16" marR="6516" marT="6516" marB="0" anchor="ctr"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3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20953</TotalTime>
  <Words>1012</Words>
  <Application>Microsoft Office PowerPoint</Application>
  <PresentationFormat>On-screen Show (4:3)</PresentationFormat>
  <Paragraphs>132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Theoretical Design</vt:lpstr>
      <vt:lpstr>Introduction</vt:lpstr>
      <vt:lpstr>Theoretical Design Requirements</vt:lpstr>
      <vt:lpstr>Theoretical Design Requirements cont.</vt:lpstr>
      <vt:lpstr>Theoretical Design Requirements cont.</vt:lpstr>
      <vt:lpstr>Theoretical Design Requirements cont.</vt:lpstr>
      <vt:lpstr>Theoretical Design Requirements cont.</vt:lpstr>
      <vt:lpstr>Marking Criteria</vt:lpstr>
    </vt:vector>
  </TitlesOfParts>
  <Company>Nelson Mandela Metropolitan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amwynter</dc:creator>
  <cp:lastModifiedBy>Grant</cp:lastModifiedBy>
  <cp:revision>447</cp:revision>
  <dcterms:created xsi:type="dcterms:W3CDTF">2010-09-09T18:43:54Z</dcterms:created>
  <dcterms:modified xsi:type="dcterms:W3CDTF">2013-03-07T22:10:49Z</dcterms:modified>
</cp:coreProperties>
</file>